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36"/>
  </p:notesMasterIdLst>
  <p:sldIdLst>
    <p:sldId id="504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2" r:id="rId29"/>
    <p:sldId id="533" r:id="rId30"/>
    <p:sldId id="534" r:id="rId31"/>
    <p:sldId id="535" r:id="rId32"/>
    <p:sldId id="536" r:id="rId33"/>
    <p:sldId id="538" r:id="rId34"/>
    <p:sldId id="53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0" d="100"/>
          <a:sy n="60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70192-259E-4B69-98FD-70C7043C4D88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6D9C-1955-4412-97E1-74B7BBFC2F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629400" cy="2590800"/>
          </a:xfrm>
        </p:spPr>
        <p:txBody>
          <a:bodyPr anchor="t"/>
          <a:lstStyle>
            <a:lvl1pPr algn="ct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530-92A3-44B4-96DF-B2605C41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75E-019F-4DBF-9570-2B2CFE581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3C3C-488C-4C21-8865-BBB9440A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0CA6-51E5-4909-A9E7-74F83F158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E149-5D86-4BF5-BCC2-4D8A9996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31925" y="365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4325" y="265113"/>
            <a:ext cx="695007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2400" y="0"/>
            <a:ext cx="8778875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1925" y="2651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66"/>
                </a:solidFill>
                <a:latin typeface="Berlin Sans FB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4232"/>
            <a:ext cx="9144001" cy="50970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625655"/>
            <a:ext cx="7893496" cy="162014"/>
          </a:xfrm>
        </p:spPr>
        <p:txBody>
          <a:bodyPr/>
          <a:lstStyle>
            <a:lvl1pPr algn="ctr">
              <a:defRPr b="1">
                <a:ln>
                  <a:noFill/>
                </a:ln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408" y="6625655"/>
            <a:ext cx="538376" cy="115713"/>
          </a:xfrm>
        </p:spPr>
        <p:txBody>
          <a:bodyPr/>
          <a:lstStyle>
            <a:lvl1pPr>
              <a:defRPr sz="1800" b="1">
                <a:solidFill>
                  <a:srgbClr val="002060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81135-CAE6-4192-AE0D-CFEB106D2B27}"/>
              </a:ext>
            </a:extLst>
          </p:cNvPr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chemeClr val="bg1"/>
                </a:solidFill>
              </a:ln>
              <a:solidFill>
                <a:schemeClr val="bg1">
                  <a:alpha val="8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312E0-886D-471E-A8FF-D96F41F33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-2301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5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3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C7008-F5ED-4269-A898-E084C9C89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BB36-18C6-4FE9-B805-A8C3DE15B0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8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96200" cy="990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1265"/>
            <a:ext cx="8610600" cy="4678363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2286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6ED7B-5CA3-4472-B01C-99CB7689D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983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9D3AF6-13DD-4098-9AD3-7329A9735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1000" y="0"/>
            <a:ext cx="1143000" cy="9144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28FB-DE10-4C5E-A921-43ECF992E8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94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BB723-660E-4467-8A37-055799D186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10998E90-0A32-499E-B1BB-FF45A4E22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04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E766B00E-CF0F-496B-9F75-F8C31B645E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3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275E-019F-4DBF-9570-2B2CFE581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16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E3C3C-488C-4C21-8865-BBB9440A0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6629400" cy="1826363"/>
          </a:xfrm>
        </p:spPr>
        <p:txBody>
          <a:bodyPr tIns="0" bIns="0" anchor="t">
            <a:noAutofit/>
          </a:bodyPr>
          <a:lstStyle>
            <a:lvl1pPr algn="l">
              <a:buNone/>
              <a:defRPr sz="6600" b="1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ush Script MT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0"/>
            <a:ext cx="1219200" cy="284163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17A7-E8DB-44FD-ABFD-9152337CD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 b="1"/>
            </a:lvl1pPr>
            <a:lvl2pPr>
              <a:defRPr sz="2200" b="1"/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7008-F5ED-4269-A898-E084C9C8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01000" y="0"/>
            <a:ext cx="1143000" cy="365125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BB36-18C6-4FE9-B805-A8C3DE15B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28FB-DE10-4C5E-A921-43ECF992E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B723-660E-4467-8A37-055799D18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 b="1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 b="1"/>
            </a:lvl1pPr>
            <a:lvl2pPr>
              <a:defRPr sz="2400" b="1"/>
            </a:lvl2pPr>
            <a:lvl3pPr>
              <a:defRPr sz="22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8E90-0A32-499E-B1BB-FF45A4E22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1219200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FFD03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2743200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 b="1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B00E-CF0F-496B-9F75-F8C31B645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410200"/>
            <a:ext cx="9144000" cy="1454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099" name="Title Placeholder 8"/>
          <p:cNvSpPr>
            <a:spLocks noGrp="1"/>
          </p:cNvSpPr>
          <p:nvPr>
            <p:ph type="title"/>
          </p:nvPr>
        </p:nvSpPr>
        <p:spPr bwMode="auto">
          <a:xfrm>
            <a:off x="304800" y="152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7620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4EA7-F13F-43F3-A75F-8AA8F92E9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9" descr="iarelogo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 kern="1200">
          <a:solidFill>
            <a:srgbClr val="FFD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D03B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rgbClr val="FFD03B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205" y="6510562"/>
            <a:ext cx="7779569" cy="196230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50" b="1">
                <a:solidFill>
                  <a:srgbClr val="002060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Prepared By : Dr K RAJENDRA PRASAD, PROFESSOR, DEPT. OF CSE , RGMCET (Autonomous), Nandyal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522" y="6761162"/>
            <a:ext cx="798998" cy="1962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ln>
                  <a:noFill/>
                </a:ln>
                <a:solidFill>
                  <a:srgbClr val="002060">
                    <a:alpha val="20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7F2A4EA7-F13F-43F3-A75F-8AA8F92E94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 descr="iarelogo.JPG">
            <a:extLst>
              <a:ext uri="{FF2B5EF4-FFF2-40B4-BE49-F238E27FC236}">
                <a16:creationId xmlns:a16="http://schemas.microsoft.com/office/drawing/2014/main" id="{839266DC-9B3F-4D45-A256-2067344A6A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22EEF6-5AB3-4A04-BD61-B94BD73F7243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F7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9" descr="iarelogo.JPG">
            <a:extLst>
              <a:ext uri="{FF2B5EF4-FFF2-40B4-BE49-F238E27FC236}">
                <a16:creationId xmlns:a16="http://schemas.microsoft.com/office/drawing/2014/main" id="{2AE24995-5F57-42D7-A8F8-7B925B6ED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6776" y="0"/>
            <a:ext cx="838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58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Eliminating Useless Symbols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38A08-DF70-4B91-A899-2F9376DA3BF9}"/>
              </a:ext>
            </a:extLst>
          </p:cNvPr>
          <p:cNvSpPr txBox="1"/>
          <p:nvPr/>
        </p:nvSpPr>
        <p:spPr>
          <a:xfrm>
            <a:off x="1187624" y="1412776"/>
            <a:ext cx="6038390" cy="16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IN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 define those symbols that do not participate in derivation of any string</a:t>
            </a:r>
            <a:r>
              <a:rPr lang="en-IN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called as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useless symbol</a:t>
            </a:r>
            <a:r>
              <a:rPr lang="en-IN" sz="2400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in Context Free Grammar (CFG)”</a:t>
            </a:r>
          </a:p>
        </p:txBody>
      </p:sp>
    </p:spTree>
    <p:extLst>
      <p:ext uri="{BB962C8B-B14F-4D97-AF65-F5344CB8AC3E}">
        <p14:creationId xmlns:p14="http://schemas.microsoft.com/office/powerpoint/2010/main" val="379105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Eliminating Unit Productions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9E2EA-6CFF-43D9-BCE2-F1584383B3AF}"/>
              </a:ext>
            </a:extLst>
          </p:cNvPr>
          <p:cNvSpPr txBox="1"/>
          <p:nvPr/>
        </p:nvSpPr>
        <p:spPr>
          <a:xfrm>
            <a:off x="0" y="1378710"/>
            <a:ext cx="8892479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Definition: A unit production is a production of the form A → B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E5D010-08A3-4FFA-BAA3-95E89FB8DB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9" y="2065289"/>
            <a:ext cx="7893496" cy="2727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03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E7E50-64B6-4639-9F88-F799C0E819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33588"/>
            <a:ext cx="705678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5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F69653-D24B-4813-B3D1-CE6816965C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4" y="1340768"/>
            <a:ext cx="803109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83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F5C5B-0EBD-4DA6-B75B-C31311C729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2" y="1268760"/>
            <a:ext cx="8008777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78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41F1ED-3474-4B0C-A34D-440453CAAB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6496"/>
            <a:ext cx="7884973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47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Chomsky Normal 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44951-3D3F-459B-A79E-6053690E0D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7" y="1124744"/>
            <a:ext cx="78849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A2E2C9-58CF-4788-8A9B-4C4168068F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6" y="4011326"/>
            <a:ext cx="7757841" cy="2081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90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4D7BB-9E7F-47E5-B6CE-39F684B25B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6" y="1150490"/>
            <a:ext cx="8152793" cy="3934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89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8B530E-F505-4851-AE40-08901422A5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0950"/>
            <a:ext cx="7632848" cy="3978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39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1D5713-B6C3-49DB-BE64-163E97A926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38450"/>
            <a:ext cx="5688632" cy="1958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68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5BAED-19AD-446D-AB14-DF648DBB76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1" y="1136414"/>
            <a:ext cx="6984776" cy="502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78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Eliminating Useless Symbols :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B5DFA-59E6-4F55-9DB8-3CDC842FE6C3}"/>
              </a:ext>
            </a:extLst>
          </p:cNvPr>
          <p:cNvSpPr txBox="1"/>
          <p:nvPr/>
        </p:nvSpPr>
        <p:spPr>
          <a:xfrm>
            <a:off x="467544" y="1039993"/>
            <a:ext cx="8496944" cy="5438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800"/>
              </a:spcAft>
            </a:pPr>
            <a:r>
              <a:rPr lang="en-IN" sz="24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 </a:t>
            </a:r>
            <a:r>
              <a:rPr lang="en-IN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useless production, since it cannot participating</a:t>
            </a:r>
            <a:endParaRPr lang="en-IN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 -&gt;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 -&gt; cd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 -&gt;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 -&gt; dc 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IN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IN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useless production, since it cannot participating</a:t>
            </a:r>
            <a:endParaRPr lang="en-IN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32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57120-9A1F-4CD2-AFA5-B0A56EE7EB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5" y="1268760"/>
            <a:ext cx="6480720" cy="384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04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E22B1-FEB4-471F-A09C-CD454AC706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5" y="1345524"/>
            <a:ext cx="7351151" cy="3091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37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Greibach</a:t>
            </a: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 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491EA-A4A2-4B49-8583-545B42D61171}"/>
              </a:ext>
            </a:extLst>
          </p:cNvPr>
          <p:cNvSpPr txBox="1"/>
          <p:nvPr/>
        </p:nvSpPr>
        <p:spPr>
          <a:xfrm>
            <a:off x="503548" y="1412776"/>
            <a:ext cx="8136904" cy="2348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context free language is said to be in the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Greibach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form if all productions are of the form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A→ aα where a ∈ T and α ∈ V*.</a:t>
            </a:r>
          </a:p>
        </p:txBody>
      </p:sp>
    </p:spTree>
    <p:extLst>
      <p:ext uri="{BB962C8B-B14F-4D97-AF65-F5344CB8AC3E}">
        <p14:creationId xmlns:p14="http://schemas.microsoft.com/office/powerpoint/2010/main" val="291719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Greibach</a:t>
            </a: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 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D64D1-FE13-4B6E-8BAF-68ACFCD6F39E}"/>
              </a:ext>
            </a:extLst>
          </p:cNvPr>
          <p:cNvSpPr txBox="1"/>
          <p:nvPr/>
        </p:nvSpPr>
        <p:spPr>
          <a:xfrm>
            <a:off x="323528" y="1600060"/>
            <a:ext cx="8064896" cy="3326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Lemma1 (Substitution rule)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G = {V, T, P, S} be a CFG.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A → Bα be a production in P if there is a production B → β1 | β2 | β3 | β4 ……….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the equivalent grammar can be obtained by substituting B in 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resulting grammar is A → β1 α | β2 α | β3 α | β4 α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63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Greibach</a:t>
            </a: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 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7DE4A-BC43-486F-850D-2A3FAF767DB9}"/>
              </a:ext>
            </a:extLst>
          </p:cNvPr>
          <p:cNvSpPr txBox="1"/>
          <p:nvPr/>
        </p:nvSpPr>
        <p:spPr>
          <a:xfrm>
            <a:off x="1139013" y="1888788"/>
            <a:ext cx="6865974" cy="2359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Lemma 2 (Elimination of left recursion)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generalize this grammar. For any CFG given as A → A α1 | A α2 | A α3 ….. | β1 | β2 | β3 | …… the equivalent grammar after eliminating left recursion is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→ β1 A′| β2 A′| β3 A′| ……| β1 | β2 | β3 | ……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A′ → α1 A′| α2 A′| α3 A′|….. | α1 | α2 | α3 …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13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Greibach</a:t>
            </a: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Normal 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FE7A60-62EE-4591-807E-5AE089A52F28}"/>
              </a:ext>
            </a:extLst>
          </p:cNvPr>
          <p:cNvSpPr txBox="1"/>
          <p:nvPr/>
        </p:nvSpPr>
        <p:spPr>
          <a:xfrm>
            <a:off x="611560" y="1304189"/>
            <a:ext cx="8171224" cy="38606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to Convert the given Grammar to GNF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Eliminate null productions and unit productions, and construct CNF.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Rename variables as A</a:t>
            </a:r>
            <a:r>
              <a:rPr lang="en-IN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en-IN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 starting with S as A</a:t>
            </a:r>
            <a:r>
              <a:rPr lang="en-IN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For each production of the form Ai → </a:t>
            </a:r>
            <a:r>
              <a:rPr lang="en-I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α, apply the following: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if j &gt; </a:t>
            </a:r>
            <a:r>
              <a:rPr lang="en-I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--- leave the productions as they are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if j = </a:t>
            </a:r>
            <a:r>
              <a:rPr lang="en-I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--- apply Lemma 2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if j &lt; </a:t>
            </a:r>
            <a:r>
              <a:rPr lang="en-I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--- apply Lemma 1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86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570C3-7CE8-4582-9E58-4E778118F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151092"/>
            <a:ext cx="81629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A2EAA-DB4B-4322-802C-801C10B7A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3041"/>
            <a:ext cx="9144000" cy="40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4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BE14E-C78B-4F9D-9299-C54570A9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085850"/>
            <a:ext cx="85820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47176-DA83-4276-B52A-3B5152C2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15726"/>
            <a:ext cx="76962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4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and Reachable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079B7-ACFE-40BB-BCCD-025DF9DA4000}"/>
              </a:ext>
            </a:extLst>
          </p:cNvPr>
          <p:cNvSpPr txBox="1"/>
          <p:nvPr/>
        </p:nvSpPr>
        <p:spPr>
          <a:xfrm>
            <a:off x="1403648" y="1094757"/>
            <a:ext cx="4577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X is </a:t>
            </a:r>
            <a:r>
              <a:rPr lang="en-IN" sz="240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generating</a:t>
            </a:r>
            <a:r>
              <a:rPr lang="en-IN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i.e., </a:t>
            </a:r>
            <a:r>
              <a:rPr lang="en-IN" sz="24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=&gt;w</a:t>
            </a:r>
            <a:endParaRPr lang="en-I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CB810-F370-49D1-948D-78590E17D27C}"/>
              </a:ext>
            </a:extLst>
          </p:cNvPr>
          <p:cNvSpPr txBox="1"/>
          <p:nvPr/>
        </p:nvSpPr>
        <p:spPr>
          <a:xfrm>
            <a:off x="522737" y="1761954"/>
            <a:ext cx="7494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X is</a:t>
            </a:r>
            <a:r>
              <a:rPr lang="en-IN" sz="2400" i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reachable</a:t>
            </a:r>
            <a:r>
              <a:rPr lang="en-IN" sz="24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If there is a derivation </a:t>
            </a:r>
            <a:r>
              <a:rPr lang="en-IN" sz="24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=&gt;* αXβ =&gt;</a:t>
            </a:r>
            <a:r>
              <a:rPr lang="en-IN" sz="2400" b="1" baseline="3000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IN" sz="24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w</a:t>
            </a:r>
            <a:endParaRPr lang="en-IN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21CA2-B8E9-42AA-98B9-5A649FB50E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4" y="2176212"/>
            <a:ext cx="7128792" cy="20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440326-7B1C-4ACD-9539-00067986EF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0" y="4264013"/>
            <a:ext cx="7494549" cy="208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205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A13B30-B6F0-49F0-AFBC-0E70CC21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79914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5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1A5A42-46B9-4730-95C4-F8B0E8A3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990600"/>
            <a:ext cx="6743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85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BF70D-C3E8-4ADC-8466-D1BDA652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309687"/>
            <a:ext cx="69246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73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BCA68-69C9-4CA6-A325-147D81179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4" y="1052735"/>
            <a:ext cx="8942772" cy="5423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31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Generating and Reachable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A8FC93-DA59-43B5-9902-18EE75AA0F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6696744" cy="3158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38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Computing the generating symbols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A4DE6-0B1F-4BC1-B565-86D181F58658}"/>
              </a:ext>
            </a:extLst>
          </p:cNvPr>
          <p:cNvSpPr txBox="1"/>
          <p:nvPr/>
        </p:nvSpPr>
        <p:spPr>
          <a:xfrm>
            <a:off x="59043" y="1049396"/>
            <a:ext cx="8185365" cy="1166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 Case: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All elements of T are generating.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Inductive Step: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 a production A → α is such that all symbols of α are known to be generating, then A is also generating.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4564D0-7356-4129-A827-E9F373B27D97}"/>
              </a:ext>
            </a:extLst>
          </p:cNvPr>
          <p:cNvSpPr txBox="1"/>
          <p:nvPr/>
        </p:nvSpPr>
        <p:spPr>
          <a:xfrm>
            <a:off x="179512" y="2458007"/>
            <a:ext cx="8064896" cy="429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Find out generating and not generating symbol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→ </a:t>
            </a:r>
            <a:r>
              <a:rPr lang="en-I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|  W |  U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→ </a:t>
            </a:r>
            <a:r>
              <a:rPr lang="en-IN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→ a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 → aa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is generating.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and V are generating since U → a and V → aa.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is generating since S → U.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is however not generating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3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Computing reachable symbols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43A1-1FFB-4885-BCE0-4A07D0F7A4EB}"/>
              </a:ext>
            </a:extLst>
          </p:cNvPr>
          <p:cNvSpPr txBox="1"/>
          <p:nvPr/>
        </p:nvSpPr>
        <p:spPr>
          <a:xfrm>
            <a:off x="93724" y="980728"/>
            <a:ext cx="8064896" cy="1166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 Case: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start variable S is reachable.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Inductive Step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If A is reachable and we have a production A → α then all symbols in α are reachable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B4391-A146-4412-B658-1EF7E906A8C9}"/>
              </a:ext>
            </a:extLst>
          </p:cNvPr>
          <p:cNvSpPr txBox="1"/>
          <p:nvPr/>
        </p:nvSpPr>
        <p:spPr>
          <a:xfrm>
            <a:off x="111541" y="2168146"/>
            <a:ext cx="8531264" cy="4149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grammar given by the rules: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→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BC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→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| c | </a:t>
            </a:r>
            <a:r>
              <a:rPr lang="en-I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aDb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→ DB | C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→ b D → B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out which symbols are reachable and not reachable ?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is reachable.  Hence a, B and C are reachable. Then b and D are reachable.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However A and c are not reachable.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9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Eliminating </a:t>
            </a:r>
            <a:r>
              <a:rPr lang="az-Cyrl-AZ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 -</a:t>
            </a: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4D5651-8D38-481D-B374-078EF4E7F9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6244"/>
            <a:ext cx="6174680" cy="1616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BA89F36-8A42-4076-B494-82B57005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50" y="2667899"/>
            <a:ext cx="8339800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1: Eliminate null productions from the following CFG productions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-&gt;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/ab/a		A -&gt; 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 only </a:t>
            </a: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generating ε Thus ε does not belong to the language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Replace ε in the place of A in R.H.S. we got following resulting production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N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D11210B-CBDE-4803-9EC8-6308318C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13" y="5469369"/>
            <a:ext cx="563894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-&gt;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aSb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aAb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/ab/a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0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15E24C-1E87-4AC2-A858-9C65104989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9" y="1176297"/>
            <a:ext cx="7056784" cy="3962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17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0"/>
            <a:ext cx="7959090" cy="615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3724" y="81149"/>
            <a:ext cx="7884973" cy="68431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endParaRPr lang="en-IN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EED-B5AA-4E65-BBB3-94AAC1C6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24" y="6625655"/>
            <a:ext cx="7893496" cy="162014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Prepared By : Dr K RAJENDRA PRASAD, ASSOCIATE PROFESSOR, DEPT. OF CSE , RGMCET (Autonomous), NANDYAL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5D2E4-BA83-470F-8D2F-F2E8DDC3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224" y="6625655"/>
            <a:ext cx="2194560" cy="151196"/>
          </a:xfrm>
        </p:spPr>
        <p:txBody>
          <a:bodyPr/>
          <a:lstStyle/>
          <a:p>
            <a:pPr>
              <a:defRPr/>
            </a:pPr>
            <a:fld id="{FAB6ED7B-5CA3-4472-B01C-99CB7689D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6079BD-4019-43B4-8B5D-8D4FB54545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76875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75254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1472</Words>
  <Application>Microsoft Office PowerPoint</Application>
  <PresentationFormat>On-screen Show (4:3)</PresentationFormat>
  <Paragraphs>174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 Unicode MS</vt:lpstr>
      <vt:lpstr>Berlin Sans FB</vt:lpstr>
      <vt:lpstr>Brush Script MT</vt:lpstr>
      <vt:lpstr>Calibri</vt:lpstr>
      <vt:lpstr>Calibri Light</vt:lpstr>
      <vt:lpstr>Franklin Gothic Book</vt:lpstr>
      <vt:lpstr>Times New Roman</vt:lpstr>
      <vt:lpstr>Wingdings 2</vt:lpstr>
      <vt:lpstr>Technic</vt:lpstr>
      <vt:lpstr>Metropolitan</vt:lpstr>
      <vt:lpstr>Eliminating Useless Symbols</vt:lpstr>
      <vt:lpstr>Eliminating Useless Symbols : Example</vt:lpstr>
      <vt:lpstr>Generating and Reachable</vt:lpstr>
      <vt:lpstr>Generating and Reachable</vt:lpstr>
      <vt:lpstr>Computing the generating symbols</vt:lpstr>
      <vt:lpstr>Computing reachable symbols</vt:lpstr>
      <vt:lpstr>Eliminating є -productions</vt:lpstr>
      <vt:lpstr>Example</vt:lpstr>
      <vt:lpstr>Example</vt:lpstr>
      <vt:lpstr>Eliminating Unit Productions</vt:lpstr>
      <vt:lpstr>Example</vt:lpstr>
      <vt:lpstr>Example</vt:lpstr>
      <vt:lpstr>Example</vt:lpstr>
      <vt:lpstr>Example</vt:lpstr>
      <vt:lpstr>Chomsky Normal Form</vt:lpstr>
      <vt:lpstr>Example</vt:lpstr>
      <vt:lpstr>Example</vt:lpstr>
      <vt:lpstr>Example</vt:lpstr>
      <vt:lpstr>Example</vt:lpstr>
      <vt:lpstr>Example</vt:lpstr>
      <vt:lpstr>Example</vt:lpstr>
      <vt:lpstr>Greibach Normal Form</vt:lpstr>
      <vt:lpstr>Greibach Normal Form</vt:lpstr>
      <vt:lpstr>Greibach Normal Form</vt:lpstr>
      <vt:lpstr>Greibach Normal Form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Sirisha</dc:creator>
  <cp:lastModifiedBy>rajendra prasad</cp:lastModifiedBy>
  <cp:revision>195</cp:revision>
  <dcterms:created xsi:type="dcterms:W3CDTF">2019-07-11T08:42:48Z</dcterms:created>
  <dcterms:modified xsi:type="dcterms:W3CDTF">2021-06-24T04:59:18Z</dcterms:modified>
</cp:coreProperties>
</file>